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5"/>
  </p:notesMasterIdLst>
  <p:sldIdLst>
    <p:sldId id="256" r:id="rId2"/>
    <p:sldId id="298" r:id="rId3"/>
    <p:sldId id="331" r:id="rId4"/>
    <p:sldId id="332" r:id="rId5"/>
    <p:sldId id="333" r:id="rId6"/>
    <p:sldId id="334" r:id="rId7"/>
    <p:sldId id="335" r:id="rId8"/>
    <p:sldId id="336" r:id="rId9"/>
    <p:sldId id="340" r:id="rId10"/>
    <p:sldId id="341" r:id="rId11"/>
    <p:sldId id="342" r:id="rId12"/>
    <p:sldId id="343" r:id="rId13"/>
    <p:sldId id="339"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A4E6"/>
    <a:srgbClr val="CC00FF"/>
    <a:srgbClr val="99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9502" autoAdjust="0"/>
  </p:normalViewPr>
  <p:slideViewPr>
    <p:cSldViewPr snapToGrid="0">
      <p:cViewPr>
        <p:scale>
          <a:sx n="80" d="100"/>
          <a:sy n="80" d="100"/>
        </p:scale>
        <p:origin x="342" y="-28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B42BFF-424F-4734-BDF5-6A4BC413651A}" type="datetimeFigureOut">
              <a:rPr lang="en-US" smtClean="0"/>
              <a:t>4/5/2021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3E5D93-377C-4C31-92BF-7F7CED471544}" type="slidenum">
              <a:rPr lang="en-US" smtClean="0"/>
              <a:t>‹#›</a:t>
            </a:fld>
            <a:endParaRPr lang="en-US"/>
          </a:p>
        </p:txBody>
      </p:sp>
    </p:spTree>
    <p:extLst>
      <p:ext uri="{BB962C8B-B14F-4D97-AF65-F5344CB8AC3E}">
        <p14:creationId xmlns:p14="http://schemas.microsoft.com/office/powerpoint/2010/main" val="33029827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6B3E5D93-377C-4C31-92BF-7F7CED471544}" type="slidenum">
              <a:rPr lang="en-US" smtClean="0"/>
              <a:t>1</a:t>
            </a:fld>
            <a:endParaRPr lang="en-US"/>
          </a:p>
        </p:txBody>
      </p:sp>
    </p:spTree>
    <p:extLst>
      <p:ext uri="{BB962C8B-B14F-4D97-AF65-F5344CB8AC3E}">
        <p14:creationId xmlns:p14="http://schemas.microsoft.com/office/powerpoint/2010/main" val="22060786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t>2</a:t>
            </a:fld>
            <a:endParaRPr lang="en-US"/>
          </a:p>
        </p:txBody>
      </p:sp>
    </p:spTree>
    <p:extLst>
      <p:ext uri="{BB962C8B-B14F-4D97-AF65-F5344CB8AC3E}">
        <p14:creationId xmlns:p14="http://schemas.microsoft.com/office/powerpoint/2010/main" val="10882284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t>3</a:t>
            </a:fld>
            <a:endParaRPr lang="en-US"/>
          </a:p>
        </p:txBody>
      </p:sp>
    </p:spTree>
    <p:extLst>
      <p:ext uri="{BB962C8B-B14F-4D97-AF65-F5344CB8AC3E}">
        <p14:creationId xmlns:p14="http://schemas.microsoft.com/office/powerpoint/2010/main" val="10882284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t>4</a:t>
            </a:fld>
            <a:endParaRPr lang="en-US"/>
          </a:p>
        </p:txBody>
      </p:sp>
    </p:spTree>
    <p:extLst>
      <p:ext uri="{BB962C8B-B14F-4D97-AF65-F5344CB8AC3E}">
        <p14:creationId xmlns:p14="http://schemas.microsoft.com/office/powerpoint/2010/main" val="10882284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t>5</a:t>
            </a:fld>
            <a:endParaRPr lang="en-US"/>
          </a:p>
        </p:txBody>
      </p:sp>
    </p:spTree>
    <p:extLst>
      <p:ext uri="{BB962C8B-B14F-4D97-AF65-F5344CB8AC3E}">
        <p14:creationId xmlns:p14="http://schemas.microsoft.com/office/powerpoint/2010/main" val="10882284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t>6</a:t>
            </a:fld>
            <a:endParaRPr lang="en-US"/>
          </a:p>
        </p:txBody>
      </p:sp>
    </p:spTree>
    <p:extLst>
      <p:ext uri="{BB962C8B-B14F-4D97-AF65-F5344CB8AC3E}">
        <p14:creationId xmlns:p14="http://schemas.microsoft.com/office/powerpoint/2010/main" val="10882284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t>7</a:t>
            </a:fld>
            <a:endParaRPr lang="en-US"/>
          </a:p>
        </p:txBody>
      </p:sp>
    </p:spTree>
    <p:extLst>
      <p:ext uri="{BB962C8B-B14F-4D97-AF65-F5344CB8AC3E}">
        <p14:creationId xmlns:p14="http://schemas.microsoft.com/office/powerpoint/2010/main" val="10882284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t>8</a:t>
            </a:fld>
            <a:endParaRPr lang="en-US"/>
          </a:p>
        </p:txBody>
      </p:sp>
    </p:spTree>
    <p:extLst>
      <p:ext uri="{BB962C8B-B14F-4D97-AF65-F5344CB8AC3E}">
        <p14:creationId xmlns:p14="http://schemas.microsoft.com/office/powerpoint/2010/main" val="10882284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t>13</a:t>
            </a:fld>
            <a:endParaRPr lang="en-US"/>
          </a:p>
        </p:txBody>
      </p:sp>
    </p:spTree>
    <p:extLst>
      <p:ext uri="{BB962C8B-B14F-4D97-AF65-F5344CB8AC3E}">
        <p14:creationId xmlns:p14="http://schemas.microsoft.com/office/powerpoint/2010/main" val="10882284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4/5/2021</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4/5/2021</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4/5/2021</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61BEF0D-F0BB-DE4B-95CE-6DB70DBA9567}" type="datetimeFigureOut">
              <a:rPr lang="en-US" dirty="0"/>
              <a:pPr/>
              <a:t>4/5/2021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4/5/2021</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4/5/2021</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09067" y="1020431"/>
            <a:ext cx="10993549" cy="1475013"/>
          </a:xfrm>
        </p:spPr>
        <p:txBody>
          <a:bodyPr>
            <a:normAutofit/>
          </a:bodyPr>
          <a:lstStyle/>
          <a:p>
            <a:pPr algn="ctr"/>
            <a:r>
              <a:rPr lang="en-US" sz="3800" b="1" dirty="0" smtClean="0"/>
              <a:t>Health promotion article review</a:t>
            </a:r>
            <a:endParaRPr lang="en-US" sz="3800" b="1" dirty="0"/>
          </a:p>
        </p:txBody>
      </p:sp>
      <p:sp>
        <p:nvSpPr>
          <p:cNvPr id="3" name="Subtitle 2"/>
          <p:cNvSpPr>
            <a:spLocks noGrp="1"/>
          </p:cNvSpPr>
          <p:nvPr>
            <p:ph type="subTitle" idx="1"/>
          </p:nvPr>
        </p:nvSpPr>
        <p:spPr>
          <a:xfrm>
            <a:off x="4760221" y="3657600"/>
            <a:ext cx="2891243" cy="1538057"/>
          </a:xfrm>
        </p:spPr>
        <p:txBody>
          <a:bodyPr>
            <a:normAutofit/>
          </a:bodyPr>
          <a:lstStyle/>
          <a:p>
            <a:pPr algn="ctr"/>
            <a:r>
              <a:rPr lang="en-US" sz="1800" dirty="0" smtClean="0">
                <a:solidFill>
                  <a:schemeClr val="bg1"/>
                </a:solidFill>
              </a:rPr>
              <a:t>Student’s Name</a:t>
            </a:r>
          </a:p>
          <a:p>
            <a:pPr algn="ctr"/>
            <a:r>
              <a:rPr lang="en-US" sz="1800" dirty="0" smtClean="0">
                <a:solidFill>
                  <a:schemeClr val="bg1"/>
                </a:solidFill>
              </a:rPr>
              <a:t>Institution </a:t>
            </a:r>
            <a:endParaRPr lang="en-US" sz="1800" dirty="0" smtClean="0">
              <a:solidFill>
                <a:schemeClr val="bg1"/>
              </a:solidFill>
            </a:endParaRPr>
          </a:p>
        </p:txBody>
      </p:sp>
    </p:spTree>
    <p:extLst>
      <p:ext uri="{BB962C8B-B14F-4D97-AF65-F5344CB8AC3E}">
        <p14:creationId xmlns:p14="http://schemas.microsoft.com/office/powerpoint/2010/main" val="3894698273"/>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the limitations of their study</a:t>
            </a:r>
            <a:endParaRPr lang="en-US" dirty="0"/>
          </a:p>
        </p:txBody>
      </p:sp>
      <p:sp>
        <p:nvSpPr>
          <p:cNvPr id="3" name="Content Placeholder 2"/>
          <p:cNvSpPr>
            <a:spLocks noGrp="1"/>
          </p:cNvSpPr>
          <p:nvPr>
            <p:ph idx="1"/>
          </p:nvPr>
        </p:nvSpPr>
        <p:spPr>
          <a:solidFill>
            <a:srgbClr val="FFC000"/>
          </a:solidFill>
        </p:spPr>
        <p:txBody>
          <a:bodyPr/>
          <a:lstStyle/>
          <a:p>
            <a:r>
              <a:rPr lang="en-US" dirty="0"/>
              <a:t>One of limitations was that there was a high percentage of participants at baseline levels at the final stages of the intervention program and this was very risky with regard to quality of </a:t>
            </a:r>
            <a:r>
              <a:rPr lang="en-US" dirty="0" smtClean="0"/>
              <a:t>results. </a:t>
            </a:r>
          </a:p>
          <a:p>
            <a:r>
              <a:rPr lang="en-US" dirty="0" smtClean="0"/>
              <a:t>Difference </a:t>
            </a:r>
            <a:r>
              <a:rPr lang="en-US" dirty="0"/>
              <a:t>in education level of participants in the CG and IG groups was another limitation.</a:t>
            </a:r>
            <a:endParaRPr lang="en-US" dirty="0"/>
          </a:p>
        </p:txBody>
      </p:sp>
    </p:spTree>
    <p:extLst>
      <p:ext uri="{BB962C8B-B14F-4D97-AF65-F5344CB8AC3E}">
        <p14:creationId xmlns:p14="http://schemas.microsoft.com/office/powerpoint/2010/main" val="39224775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1166696"/>
            <a:ext cx="11029616" cy="1013800"/>
          </a:xfrm>
        </p:spPr>
        <p:txBody>
          <a:bodyPr>
            <a:normAutofit fontScale="90000"/>
          </a:bodyPr>
          <a:lstStyle/>
          <a:p>
            <a:r>
              <a:rPr lang="en-US" dirty="0" smtClean="0"/>
              <a:t>additional limitations/ What </a:t>
            </a:r>
            <a:r>
              <a:rPr lang="en-US" dirty="0"/>
              <a:t>would you do differently? Is what they did applicable to our local contest? Can we duplicate? If yes, anything needs to be changed for adaptation? </a:t>
            </a:r>
            <a:br>
              <a:rPr lang="en-US" dirty="0"/>
            </a:br>
            <a:endParaRPr lang="en-US" dirty="0"/>
          </a:p>
        </p:txBody>
      </p:sp>
      <p:sp>
        <p:nvSpPr>
          <p:cNvPr id="3" name="Content Placeholder 2"/>
          <p:cNvSpPr>
            <a:spLocks noGrp="1"/>
          </p:cNvSpPr>
          <p:nvPr>
            <p:ph idx="1"/>
          </p:nvPr>
        </p:nvSpPr>
        <p:spPr>
          <a:solidFill>
            <a:srgbClr val="FFC000"/>
          </a:solidFill>
        </p:spPr>
        <p:txBody>
          <a:bodyPr/>
          <a:lstStyle/>
          <a:p>
            <a:r>
              <a:rPr lang="en-US" dirty="0"/>
              <a:t>One other limitation from the study was that the members who abandoned medication were not evaluated with regard to following nutritional guidelines. </a:t>
            </a:r>
            <a:endParaRPr lang="en-US" dirty="0" smtClean="0"/>
          </a:p>
          <a:p>
            <a:r>
              <a:rPr lang="en-US" dirty="0" smtClean="0"/>
              <a:t>What </a:t>
            </a:r>
            <a:r>
              <a:rPr lang="en-US" dirty="0"/>
              <a:t>I would do differently is ensuring that the participants understood the importance of the program and consequently have them following the guidelines explicitly. </a:t>
            </a:r>
            <a:endParaRPr lang="en-US" dirty="0" smtClean="0"/>
          </a:p>
          <a:p>
            <a:r>
              <a:rPr lang="en-US" dirty="0" smtClean="0"/>
              <a:t>Application </a:t>
            </a:r>
            <a:r>
              <a:rPr lang="en-US" dirty="0"/>
              <a:t>of this study in Saudi Arabia can be duplicated and this is important from the fact that there is a general go-slow with regard to handling obesity in Saudi Arabia. </a:t>
            </a:r>
            <a:endParaRPr lang="en-US" dirty="0" smtClean="0"/>
          </a:p>
          <a:p>
            <a:r>
              <a:rPr lang="en-US" dirty="0" smtClean="0"/>
              <a:t>Ensuring </a:t>
            </a:r>
            <a:r>
              <a:rPr lang="en-US" dirty="0"/>
              <a:t>that there is promotion of healthy living by involving this intervention in the obese people in this society is important for general societal development. </a:t>
            </a:r>
          </a:p>
          <a:p>
            <a:endParaRPr lang="en-US" dirty="0"/>
          </a:p>
        </p:txBody>
      </p:sp>
    </p:spTree>
    <p:extLst>
      <p:ext uri="{BB962C8B-B14F-4D97-AF65-F5344CB8AC3E}">
        <p14:creationId xmlns:p14="http://schemas.microsoft.com/office/powerpoint/2010/main" val="24393161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reflection and recommendations</a:t>
            </a:r>
            <a:endParaRPr lang="en-US" dirty="0"/>
          </a:p>
        </p:txBody>
      </p:sp>
      <p:sp>
        <p:nvSpPr>
          <p:cNvPr id="3" name="Content Placeholder 2"/>
          <p:cNvSpPr>
            <a:spLocks noGrp="1"/>
          </p:cNvSpPr>
          <p:nvPr>
            <p:ph idx="1"/>
          </p:nvPr>
        </p:nvSpPr>
        <p:spPr>
          <a:solidFill>
            <a:srgbClr val="FFC000"/>
          </a:solidFill>
        </p:spPr>
        <p:txBody>
          <a:bodyPr/>
          <a:lstStyle/>
          <a:p>
            <a:r>
              <a:rPr lang="en-US" dirty="0"/>
              <a:t>I feel that this intervention program is very effective and can see the rate of obesity in the world to reduce. </a:t>
            </a:r>
            <a:endParaRPr lang="en-US" dirty="0" smtClean="0"/>
          </a:p>
          <a:p>
            <a:r>
              <a:rPr lang="en-US" dirty="0" smtClean="0"/>
              <a:t>It </a:t>
            </a:r>
            <a:r>
              <a:rPr lang="en-US" dirty="0"/>
              <a:t>is essential to inspire people to engage in the program as this would reduce this obesity from a pandemic to a simple health matter. </a:t>
            </a:r>
          </a:p>
          <a:p>
            <a:r>
              <a:rPr lang="en-US" dirty="0"/>
              <a:t>I recommend the government to finance such studies as a way of creating public awareness on this public health issue. </a:t>
            </a:r>
          </a:p>
          <a:p>
            <a:endParaRPr lang="en-US" dirty="0"/>
          </a:p>
        </p:txBody>
      </p:sp>
    </p:spTree>
    <p:extLst>
      <p:ext uri="{BB962C8B-B14F-4D97-AF65-F5344CB8AC3E}">
        <p14:creationId xmlns:p14="http://schemas.microsoft.com/office/powerpoint/2010/main" val="25986183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009" y="-505409"/>
            <a:ext cx="7704667" cy="1981200"/>
          </a:xfrm>
        </p:spPr>
        <p:txBody>
          <a:bodyPr/>
          <a:lstStyle/>
          <a:p>
            <a:pPr algn="ctr"/>
            <a:r>
              <a:rPr lang="en-US" dirty="0" smtClean="0"/>
              <a:t> </a:t>
            </a:r>
            <a:endParaRPr lang="en-US" dirty="0"/>
          </a:p>
        </p:txBody>
      </p:sp>
      <p:sp>
        <p:nvSpPr>
          <p:cNvPr id="3" name="Content Placeholder 2"/>
          <p:cNvSpPr>
            <a:spLocks noGrp="1"/>
          </p:cNvSpPr>
          <p:nvPr>
            <p:ph idx="1"/>
          </p:nvPr>
        </p:nvSpPr>
        <p:spPr>
          <a:xfrm>
            <a:off x="435429" y="2017487"/>
            <a:ext cx="10505840" cy="4462141"/>
          </a:xfrm>
          <a:solidFill>
            <a:srgbClr val="FFC000"/>
          </a:solidFill>
        </p:spPr>
        <p:txBody>
          <a:bodyPr>
            <a:normAutofit/>
          </a:bodyPr>
          <a:lstStyle/>
          <a:p>
            <a:pPr marL="324000" lvl="1" indent="0">
              <a:buNone/>
            </a:pPr>
            <a:endParaRPr lang="en-US" dirty="0"/>
          </a:p>
        </p:txBody>
      </p:sp>
      <p:pic>
        <p:nvPicPr>
          <p:cNvPr id="112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2966" y="1986455"/>
            <a:ext cx="10531365" cy="45562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881275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3066" y="321905"/>
            <a:ext cx="7704667" cy="1981200"/>
          </a:xfrm>
        </p:spPr>
        <p:txBody>
          <a:bodyPr/>
          <a:lstStyle/>
          <a:p>
            <a:pPr algn="ctr"/>
            <a:r>
              <a:rPr lang="en-US" dirty="0"/>
              <a:t>What is the title of the study and by who and which journal and what are the metrics of the journal. </a:t>
            </a:r>
            <a:br>
              <a:rPr lang="en-US" dirty="0"/>
            </a:br>
            <a:endParaRPr lang="en-US" dirty="0"/>
          </a:p>
        </p:txBody>
      </p:sp>
      <p:sp>
        <p:nvSpPr>
          <p:cNvPr id="3" name="Content Placeholder 2"/>
          <p:cNvSpPr>
            <a:spLocks noGrp="1"/>
          </p:cNvSpPr>
          <p:nvPr>
            <p:ph idx="1"/>
          </p:nvPr>
        </p:nvSpPr>
        <p:spPr>
          <a:xfrm>
            <a:off x="667657" y="2303105"/>
            <a:ext cx="10632374" cy="4840514"/>
          </a:xfrm>
          <a:solidFill>
            <a:srgbClr val="FFC000"/>
          </a:solidFill>
        </p:spPr>
        <p:txBody>
          <a:bodyPr>
            <a:normAutofit/>
          </a:bodyPr>
          <a:lstStyle/>
          <a:p>
            <a:pPr lvl="1">
              <a:buFont typeface="Wingdings" pitchFamily="2" charset="2"/>
              <a:buChar char="§"/>
            </a:pPr>
            <a:endParaRPr lang="en-US" dirty="0" smtClean="0"/>
          </a:p>
          <a:p>
            <a:pPr lvl="1">
              <a:buFont typeface="Wingdings" pitchFamily="2" charset="2"/>
              <a:buChar char="§"/>
            </a:pPr>
            <a:r>
              <a:rPr lang="en-US" dirty="0" smtClean="0"/>
              <a:t>The </a:t>
            </a:r>
            <a:r>
              <a:rPr lang="en-US" dirty="0"/>
              <a:t>title of the study is “The </a:t>
            </a:r>
            <a:r>
              <a:rPr lang="en-US" dirty="0" err="1"/>
              <a:t>transtheoretical</a:t>
            </a:r>
            <a:r>
              <a:rPr lang="en-US" dirty="0"/>
              <a:t> model is an effective weight management intervention: a randomized controlled trial” </a:t>
            </a:r>
            <a:endParaRPr lang="en-US" dirty="0" smtClean="0"/>
          </a:p>
          <a:p>
            <a:pPr lvl="1">
              <a:buFont typeface="Wingdings" pitchFamily="2" charset="2"/>
              <a:buChar char="§"/>
            </a:pPr>
            <a:r>
              <a:rPr lang="en-US" dirty="0" smtClean="0"/>
              <a:t>The study was conducted by </a:t>
            </a:r>
            <a:r>
              <a:rPr lang="pt-BR" dirty="0"/>
              <a:t>de Freitas, Patrícia Pinheiro, Mariana Carvalho de Menezes, Luana Caroline Dos Santos, Adriano Marçal Pimenta, Adaliene Versiani Matos Ferreira, and Aline Cristine Souza Lopes</a:t>
            </a:r>
            <a:r>
              <a:rPr lang="pt-BR" dirty="0" smtClean="0"/>
              <a:t>.</a:t>
            </a:r>
          </a:p>
          <a:p>
            <a:pPr lvl="1">
              <a:buFont typeface="Wingdings" pitchFamily="2" charset="2"/>
              <a:buChar char="§"/>
            </a:pPr>
            <a:r>
              <a:rPr lang="en-US" dirty="0"/>
              <a:t>The article is located in the journal “BMC Public Health” </a:t>
            </a:r>
            <a:endParaRPr lang="en-US" dirty="0" smtClean="0"/>
          </a:p>
          <a:p>
            <a:pPr lvl="1"/>
            <a:r>
              <a:rPr lang="en-US" dirty="0"/>
              <a:t>Based on the speed, this journal takes 86 days to first decision for reviewed manuscripts; 198 days are also required for submission to be accepted. </a:t>
            </a:r>
            <a:endParaRPr lang="en-US" sz="1400" dirty="0"/>
          </a:p>
          <a:p>
            <a:pPr lvl="1"/>
            <a:r>
              <a:rPr lang="en-US" dirty="0"/>
              <a:t>This journal has an impact factor of 2.521 and its total downloads accumulates to 14, 172, 714.</a:t>
            </a:r>
            <a:endParaRPr lang="en-US" sz="1400" dirty="0"/>
          </a:p>
          <a:p>
            <a:pPr lvl="1">
              <a:buFont typeface="Wingdings" pitchFamily="2" charset="2"/>
              <a:buChar char="§"/>
            </a:pPr>
            <a:endParaRPr lang="pt-BR" dirty="0" smtClean="0"/>
          </a:p>
          <a:p>
            <a:pPr lvl="1">
              <a:buFont typeface="Wingdings" pitchFamily="2" charset="2"/>
              <a:buChar char="§"/>
            </a:pPr>
            <a:endParaRPr lang="en-US" dirty="0" smtClean="0"/>
          </a:p>
          <a:p>
            <a:pPr marL="324000" lvl="1" indent="0">
              <a:buNone/>
            </a:pPr>
            <a:endParaRPr lang="en-US" dirty="0"/>
          </a:p>
        </p:txBody>
      </p:sp>
    </p:spTree>
    <p:extLst>
      <p:ext uri="{BB962C8B-B14F-4D97-AF65-F5344CB8AC3E}">
        <p14:creationId xmlns:p14="http://schemas.microsoft.com/office/powerpoint/2010/main" val="2782086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009" y="-505409"/>
            <a:ext cx="7704667" cy="1981200"/>
          </a:xfrm>
        </p:spPr>
        <p:txBody>
          <a:bodyPr/>
          <a:lstStyle/>
          <a:p>
            <a:pPr algn="ctr"/>
            <a:r>
              <a:rPr lang="en-US" b="1" dirty="0" smtClean="0"/>
              <a:t>RATIONALE BEHIND THE STUDY AND THE TARGET AUDIENCE</a:t>
            </a:r>
            <a:endParaRPr lang="en-US" dirty="0"/>
          </a:p>
        </p:txBody>
      </p:sp>
      <p:sp>
        <p:nvSpPr>
          <p:cNvPr id="3" name="Content Placeholder 2"/>
          <p:cNvSpPr>
            <a:spLocks noGrp="1"/>
          </p:cNvSpPr>
          <p:nvPr>
            <p:ph idx="1"/>
          </p:nvPr>
        </p:nvSpPr>
        <p:spPr>
          <a:xfrm>
            <a:off x="435428" y="2017487"/>
            <a:ext cx="11309267" cy="4840514"/>
          </a:xfrm>
          <a:solidFill>
            <a:srgbClr val="FFC000"/>
          </a:solidFill>
        </p:spPr>
        <p:txBody>
          <a:bodyPr>
            <a:normAutofit/>
          </a:bodyPr>
          <a:lstStyle/>
          <a:p>
            <a:pPr lvl="1">
              <a:buFont typeface="Wingdings" pitchFamily="2" charset="2"/>
              <a:buChar char="§"/>
            </a:pPr>
            <a:r>
              <a:rPr lang="en-US" dirty="0" smtClean="0"/>
              <a:t>The </a:t>
            </a:r>
            <a:r>
              <a:rPr lang="en-US" dirty="0"/>
              <a:t>scholars carried out this research for they felt that there was a need for new interventions that had greater impact with relation to the current obesity pandemic. </a:t>
            </a:r>
            <a:endParaRPr lang="en-US" dirty="0" smtClean="0"/>
          </a:p>
          <a:p>
            <a:pPr lvl="1">
              <a:buFont typeface="Wingdings" pitchFamily="2" charset="2"/>
              <a:buChar char="§"/>
            </a:pPr>
            <a:r>
              <a:rPr lang="en-US" dirty="0" smtClean="0"/>
              <a:t>In </a:t>
            </a:r>
            <a:r>
              <a:rPr lang="en-US" dirty="0"/>
              <a:t>the research, it was possible to determine the stages of change with regard to the </a:t>
            </a:r>
            <a:r>
              <a:rPr lang="en-US" dirty="0" err="1"/>
              <a:t>transtheoretical</a:t>
            </a:r>
            <a:r>
              <a:rPr lang="en-US" dirty="0"/>
              <a:t> model that helps doctors, practitioners and patient carry out better weight management </a:t>
            </a:r>
            <a:r>
              <a:rPr lang="en-US" dirty="0" smtClean="0"/>
              <a:t>strategies. </a:t>
            </a:r>
          </a:p>
          <a:p>
            <a:pPr lvl="1">
              <a:buFont typeface="Wingdings" pitchFamily="2" charset="2"/>
              <a:buChar char="§"/>
            </a:pPr>
            <a:r>
              <a:rPr lang="en-US" dirty="0" smtClean="0"/>
              <a:t>The </a:t>
            </a:r>
            <a:r>
              <a:rPr lang="en-US" dirty="0"/>
              <a:t>target for this research is the obese patients and doctors in the contemporary environment. </a:t>
            </a:r>
            <a:endParaRPr lang="en-US" dirty="0" smtClean="0"/>
          </a:p>
          <a:p>
            <a:pPr lvl="1">
              <a:buFont typeface="Wingdings" pitchFamily="2" charset="2"/>
              <a:buChar char="§"/>
            </a:pPr>
            <a:r>
              <a:rPr lang="en-US" dirty="0" smtClean="0"/>
              <a:t>What </a:t>
            </a:r>
            <a:r>
              <a:rPr lang="en-US" dirty="0"/>
              <a:t>was assessed was the trend in weight management in the modern environment and thus came up with a strategy to make changes in the modern world. </a:t>
            </a:r>
          </a:p>
          <a:p>
            <a:pPr marL="324000" lvl="1" indent="0">
              <a:buNone/>
            </a:pPr>
            <a:endParaRPr lang="en-GB" dirty="0"/>
          </a:p>
        </p:txBody>
      </p:sp>
    </p:spTree>
    <p:extLst>
      <p:ext uri="{BB962C8B-B14F-4D97-AF65-F5344CB8AC3E}">
        <p14:creationId xmlns:p14="http://schemas.microsoft.com/office/powerpoint/2010/main" val="2744303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009" y="-505409"/>
            <a:ext cx="7704667" cy="1981200"/>
          </a:xfrm>
        </p:spPr>
        <p:txBody>
          <a:bodyPr/>
          <a:lstStyle/>
          <a:p>
            <a:pPr algn="ctr"/>
            <a:r>
              <a:rPr lang="en-US" dirty="0"/>
              <a:t>aim and objective </a:t>
            </a:r>
            <a:r>
              <a:rPr lang="en-GB" dirty="0"/>
              <a:t/>
            </a:r>
            <a:br>
              <a:rPr lang="en-GB" dirty="0"/>
            </a:br>
            <a:endParaRPr lang="en-US" dirty="0"/>
          </a:p>
        </p:txBody>
      </p:sp>
      <p:sp>
        <p:nvSpPr>
          <p:cNvPr id="3" name="Content Placeholder 2"/>
          <p:cNvSpPr>
            <a:spLocks noGrp="1"/>
          </p:cNvSpPr>
          <p:nvPr>
            <p:ph idx="1"/>
          </p:nvPr>
        </p:nvSpPr>
        <p:spPr>
          <a:xfrm>
            <a:off x="435429" y="2017487"/>
            <a:ext cx="11321142" cy="4462141"/>
          </a:xfrm>
          <a:solidFill>
            <a:srgbClr val="FFC000"/>
          </a:solidFill>
        </p:spPr>
        <p:txBody>
          <a:bodyPr>
            <a:normAutofit/>
          </a:bodyPr>
          <a:lstStyle/>
          <a:p>
            <a:pPr lvl="1">
              <a:buFont typeface="Wingdings" pitchFamily="2" charset="2"/>
              <a:buChar char="§"/>
            </a:pPr>
            <a:r>
              <a:rPr lang="en-US" dirty="0" smtClean="0"/>
              <a:t>The </a:t>
            </a:r>
            <a:r>
              <a:rPr lang="en-US" dirty="0"/>
              <a:t>main aim and objective of the study was to see the manner through which the TTM model can be used for weight management. </a:t>
            </a:r>
            <a:endParaRPr lang="en-US" dirty="0" smtClean="0"/>
          </a:p>
          <a:p>
            <a:pPr lvl="1">
              <a:buFont typeface="Wingdings" pitchFamily="2" charset="2"/>
              <a:buChar char="§"/>
            </a:pPr>
            <a:r>
              <a:rPr lang="en-US" dirty="0" smtClean="0"/>
              <a:t>It </a:t>
            </a:r>
            <a:r>
              <a:rPr lang="en-US" dirty="0"/>
              <a:t>was expected that by incorporating this model it would be possible for the rates of obesity to reduce significantly. </a:t>
            </a:r>
            <a:endParaRPr lang="en-US" dirty="0" smtClean="0"/>
          </a:p>
          <a:p>
            <a:pPr lvl="1">
              <a:buFont typeface="Wingdings" pitchFamily="2" charset="2"/>
              <a:buChar char="§"/>
            </a:pPr>
            <a:r>
              <a:rPr lang="en-US" dirty="0" smtClean="0"/>
              <a:t>In </a:t>
            </a:r>
            <a:r>
              <a:rPr lang="en-US" dirty="0"/>
              <a:t>the beginning the aim of the study is well outlined and this is specifically in the background and the methods </a:t>
            </a:r>
            <a:r>
              <a:rPr lang="en-US" dirty="0" smtClean="0"/>
              <a:t>section. </a:t>
            </a:r>
          </a:p>
          <a:p>
            <a:pPr lvl="1">
              <a:buFont typeface="Wingdings" pitchFamily="2" charset="2"/>
              <a:buChar char="§"/>
            </a:pPr>
            <a:r>
              <a:rPr lang="en-US" dirty="0" smtClean="0"/>
              <a:t>From reviewing these, it is possible to understand what the researcher intended at the conception of the study and this enables the reader to understand what the article entails. </a:t>
            </a:r>
          </a:p>
          <a:p>
            <a:pPr marL="324000" lvl="1" indent="0">
              <a:buNone/>
            </a:pPr>
            <a:endParaRPr lang="en-US" dirty="0" smtClean="0"/>
          </a:p>
        </p:txBody>
      </p:sp>
    </p:spTree>
    <p:extLst>
      <p:ext uri="{BB962C8B-B14F-4D97-AF65-F5344CB8AC3E}">
        <p14:creationId xmlns:p14="http://schemas.microsoft.com/office/powerpoint/2010/main" val="3762554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009" y="-505409"/>
            <a:ext cx="7704667" cy="1981200"/>
          </a:xfrm>
        </p:spPr>
        <p:txBody>
          <a:bodyPr/>
          <a:lstStyle/>
          <a:p>
            <a:pPr algn="ctr"/>
            <a:r>
              <a:rPr lang="en-US" dirty="0"/>
              <a:t>type of </a:t>
            </a:r>
            <a:r>
              <a:rPr lang="en-US" dirty="0" smtClean="0"/>
              <a:t>intervention/ model</a:t>
            </a:r>
            <a:endParaRPr lang="en-US" dirty="0"/>
          </a:p>
        </p:txBody>
      </p:sp>
      <p:sp>
        <p:nvSpPr>
          <p:cNvPr id="3" name="Content Placeholder 2"/>
          <p:cNvSpPr>
            <a:spLocks noGrp="1"/>
          </p:cNvSpPr>
          <p:nvPr>
            <p:ph idx="1"/>
          </p:nvPr>
        </p:nvSpPr>
        <p:spPr>
          <a:xfrm>
            <a:off x="435428" y="2017487"/>
            <a:ext cx="11328941" cy="4383313"/>
          </a:xfrm>
          <a:solidFill>
            <a:srgbClr val="FFC000"/>
          </a:solidFill>
        </p:spPr>
        <p:txBody>
          <a:bodyPr>
            <a:normAutofit/>
          </a:bodyPr>
          <a:lstStyle/>
          <a:p>
            <a:r>
              <a:rPr lang="en-US" dirty="0"/>
              <a:t>The researchers used a theoretical model in carrying out the research. </a:t>
            </a:r>
            <a:endParaRPr lang="en-US" dirty="0" smtClean="0"/>
          </a:p>
          <a:p>
            <a:r>
              <a:rPr lang="en-US" dirty="0" smtClean="0"/>
              <a:t>The </a:t>
            </a:r>
            <a:r>
              <a:rPr lang="en-US" dirty="0"/>
              <a:t>specific model that they used was the </a:t>
            </a:r>
            <a:r>
              <a:rPr lang="en-US" dirty="0" err="1"/>
              <a:t>transtheoretical</a:t>
            </a:r>
            <a:r>
              <a:rPr lang="en-US" dirty="0"/>
              <a:t> </a:t>
            </a:r>
            <a:r>
              <a:rPr lang="en-US" dirty="0" smtClean="0"/>
              <a:t>model. </a:t>
            </a:r>
          </a:p>
          <a:p>
            <a:r>
              <a:rPr lang="en-US" dirty="0" smtClean="0"/>
              <a:t>The </a:t>
            </a:r>
            <a:r>
              <a:rPr lang="en-US" dirty="0"/>
              <a:t>reason as to why the model is defined as an intervention model is that it seeks to see to it that the current rates of obesity reduce and this is by incorporating a strategy that involves comprehending the various problems associated with the current means of solving the obesity problem. </a:t>
            </a:r>
            <a:endParaRPr lang="en-US" dirty="0" smtClean="0"/>
          </a:p>
          <a:p>
            <a:r>
              <a:rPr lang="en-US" dirty="0" smtClean="0"/>
              <a:t>The </a:t>
            </a:r>
            <a:r>
              <a:rPr lang="en-US" dirty="0"/>
              <a:t>intervention group received the same point of reference as the comparison group and the study is meant to take a total of six months. </a:t>
            </a:r>
          </a:p>
          <a:p>
            <a:endParaRPr lang="en-US" dirty="0" smtClean="0"/>
          </a:p>
        </p:txBody>
      </p:sp>
    </p:spTree>
    <p:extLst>
      <p:ext uri="{BB962C8B-B14F-4D97-AF65-F5344CB8AC3E}">
        <p14:creationId xmlns:p14="http://schemas.microsoft.com/office/powerpoint/2010/main" val="860097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009" y="-505409"/>
            <a:ext cx="7704667" cy="1981200"/>
          </a:xfrm>
        </p:spPr>
        <p:txBody>
          <a:bodyPr/>
          <a:lstStyle/>
          <a:p>
            <a:pPr algn="ctr"/>
            <a:r>
              <a:rPr lang="en-US" dirty="0" smtClean="0"/>
              <a:t>conducting </a:t>
            </a:r>
            <a:r>
              <a:rPr lang="en-US" dirty="0"/>
              <a:t>the behavioral intervention</a:t>
            </a:r>
            <a:endParaRPr lang="en-US" dirty="0"/>
          </a:p>
        </p:txBody>
      </p:sp>
      <p:sp>
        <p:nvSpPr>
          <p:cNvPr id="3" name="Content Placeholder 2"/>
          <p:cNvSpPr>
            <a:spLocks noGrp="1"/>
          </p:cNvSpPr>
          <p:nvPr>
            <p:ph idx="1"/>
          </p:nvPr>
        </p:nvSpPr>
        <p:spPr>
          <a:xfrm>
            <a:off x="435429" y="2017487"/>
            <a:ext cx="11404270" cy="4462141"/>
          </a:xfrm>
          <a:solidFill>
            <a:srgbClr val="FFC000"/>
          </a:solidFill>
        </p:spPr>
        <p:txBody>
          <a:bodyPr>
            <a:normAutofit/>
          </a:bodyPr>
          <a:lstStyle/>
          <a:p>
            <a:r>
              <a:rPr lang="en-US" dirty="0" smtClean="0"/>
              <a:t>T</a:t>
            </a:r>
            <a:r>
              <a:rPr lang="en-US" dirty="0" smtClean="0"/>
              <a:t>he </a:t>
            </a:r>
            <a:r>
              <a:rPr lang="en-US" dirty="0"/>
              <a:t>behavioral intervention was carried out in Brazil and more specifically in a public health care setting. </a:t>
            </a:r>
            <a:endParaRPr lang="en-US" dirty="0" smtClean="0"/>
          </a:p>
          <a:p>
            <a:r>
              <a:rPr lang="en-US" dirty="0" smtClean="0"/>
              <a:t>The </a:t>
            </a:r>
            <a:r>
              <a:rPr lang="en-US" dirty="0"/>
              <a:t>PHC was one that offered nutritional education and physical exercise, a combination that is effective in ensuring that these obese people get back to quality health. </a:t>
            </a:r>
            <a:endParaRPr lang="en-US" dirty="0" smtClean="0"/>
          </a:p>
          <a:p>
            <a:r>
              <a:rPr lang="en-US" dirty="0" smtClean="0"/>
              <a:t>It </a:t>
            </a:r>
            <a:r>
              <a:rPr lang="en-US" dirty="0"/>
              <a:t>is also imperative to note that the group consisted of 20 </a:t>
            </a:r>
            <a:r>
              <a:rPr lang="en-US" dirty="0" smtClean="0"/>
              <a:t>individuals.</a:t>
            </a:r>
          </a:p>
          <a:p>
            <a:r>
              <a:rPr lang="en-US" dirty="0" smtClean="0"/>
              <a:t> </a:t>
            </a:r>
            <a:r>
              <a:rPr lang="en-US" dirty="0"/>
              <a:t>For most effective intervention programs in the past, it is always important to have a control research such as the one that was witnessed in the program. </a:t>
            </a:r>
            <a:endParaRPr lang="en-US" dirty="0" smtClean="0"/>
          </a:p>
          <a:p>
            <a:r>
              <a:rPr lang="en-US" dirty="0" smtClean="0"/>
              <a:t>It </a:t>
            </a:r>
            <a:r>
              <a:rPr lang="en-US" dirty="0"/>
              <a:t>is also important to note the fact that since this was an obesity aimed program, there was a high chance that people would give up. </a:t>
            </a:r>
            <a:endParaRPr lang="en-US" dirty="0" smtClean="0"/>
          </a:p>
          <a:p>
            <a:r>
              <a:rPr lang="en-US" dirty="0" smtClean="0"/>
              <a:t>It </a:t>
            </a:r>
            <a:r>
              <a:rPr lang="en-US" dirty="0"/>
              <a:t>is for this reason that 20 people were used for the sake of encouragement. </a:t>
            </a:r>
            <a:r>
              <a:rPr lang="en-US" dirty="0" smtClean="0"/>
              <a:t> </a:t>
            </a:r>
            <a:endParaRPr lang="en-US" dirty="0"/>
          </a:p>
          <a:p>
            <a:endParaRPr lang="en-US" dirty="0" smtClean="0"/>
          </a:p>
        </p:txBody>
      </p:sp>
    </p:spTree>
    <p:extLst>
      <p:ext uri="{BB962C8B-B14F-4D97-AF65-F5344CB8AC3E}">
        <p14:creationId xmlns:p14="http://schemas.microsoft.com/office/powerpoint/2010/main" val="4061643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009" y="-505409"/>
            <a:ext cx="7704667" cy="1981200"/>
          </a:xfrm>
        </p:spPr>
        <p:txBody>
          <a:bodyPr/>
          <a:lstStyle/>
          <a:p>
            <a:pPr algn="ctr"/>
            <a:r>
              <a:rPr lang="en-US" dirty="0"/>
              <a:t>type of evaluation</a:t>
            </a:r>
            <a:endParaRPr lang="en-US" dirty="0"/>
          </a:p>
        </p:txBody>
      </p:sp>
      <p:sp>
        <p:nvSpPr>
          <p:cNvPr id="3" name="Content Placeholder 2"/>
          <p:cNvSpPr>
            <a:spLocks noGrp="1"/>
          </p:cNvSpPr>
          <p:nvPr>
            <p:ph idx="1"/>
          </p:nvPr>
        </p:nvSpPr>
        <p:spPr>
          <a:xfrm>
            <a:off x="435428" y="2017487"/>
            <a:ext cx="11309267" cy="4462141"/>
          </a:xfrm>
          <a:solidFill>
            <a:srgbClr val="FFC000"/>
          </a:solidFill>
        </p:spPr>
        <p:txBody>
          <a:bodyPr>
            <a:normAutofit/>
          </a:bodyPr>
          <a:lstStyle/>
          <a:p>
            <a:pPr lvl="1">
              <a:buFont typeface="Wingdings" pitchFamily="2" charset="2"/>
              <a:buChar char="§"/>
            </a:pPr>
            <a:r>
              <a:rPr lang="en-US" dirty="0" smtClean="0"/>
              <a:t>The </a:t>
            </a:r>
            <a:r>
              <a:rPr lang="en-US" dirty="0"/>
              <a:t>evaluation model that was used in this study is the </a:t>
            </a:r>
            <a:r>
              <a:rPr lang="en-US" dirty="0" err="1"/>
              <a:t>Programa</a:t>
            </a:r>
            <a:r>
              <a:rPr lang="en-US" dirty="0"/>
              <a:t> Academia da </a:t>
            </a:r>
            <a:r>
              <a:rPr lang="en-US" dirty="0" err="1"/>
              <a:t>Saúde</a:t>
            </a:r>
            <a:r>
              <a:rPr lang="en-US" dirty="0"/>
              <a:t> that is also referred to as PAS. </a:t>
            </a:r>
            <a:endParaRPr lang="en-US" dirty="0" smtClean="0"/>
          </a:p>
          <a:p>
            <a:pPr lvl="1">
              <a:buFont typeface="Wingdings" pitchFamily="2" charset="2"/>
              <a:buChar char="§"/>
            </a:pPr>
            <a:r>
              <a:rPr lang="en-US" dirty="0" smtClean="0"/>
              <a:t>The </a:t>
            </a:r>
            <a:r>
              <a:rPr lang="en-US" dirty="0"/>
              <a:t>PAS unit used was established in the year 2008 and through this evaluation model; it was possible to determine the nutritional evaluation for the sample that was presented after the </a:t>
            </a:r>
            <a:r>
              <a:rPr lang="en-US" dirty="0" smtClean="0"/>
              <a:t>study. </a:t>
            </a:r>
          </a:p>
          <a:p>
            <a:pPr lvl="1">
              <a:buFont typeface="Wingdings" pitchFamily="2" charset="2"/>
              <a:buChar char="§"/>
            </a:pPr>
            <a:r>
              <a:rPr lang="en-US" dirty="0" smtClean="0"/>
              <a:t>The </a:t>
            </a:r>
            <a:r>
              <a:rPr lang="en-US" dirty="0"/>
              <a:t>model was effective for it combined both individual evaluations to general group evaluation and through this, it was possible to note the weak sections of the study and determine the best means to improve the study. </a:t>
            </a:r>
          </a:p>
          <a:p>
            <a:pPr lvl="1">
              <a:buFont typeface="Wingdings" pitchFamily="2" charset="2"/>
              <a:buChar char="§"/>
            </a:pPr>
            <a:endParaRPr lang="en-US" dirty="0" smtClean="0"/>
          </a:p>
        </p:txBody>
      </p:sp>
    </p:spTree>
    <p:extLst>
      <p:ext uri="{BB962C8B-B14F-4D97-AF65-F5344CB8AC3E}">
        <p14:creationId xmlns:p14="http://schemas.microsoft.com/office/powerpoint/2010/main" val="1056481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009" y="-505409"/>
            <a:ext cx="7704667" cy="1981200"/>
          </a:xfrm>
        </p:spPr>
        <p:txBody>
          <a:bodyPr/>
          <a:lstStyle/>
          <a:p>
            <a:pPr algn="ctr"/>
            <a:r>
              <a:rPr lang="en-US" b="1" dirty="0" smtClean="0"/>
              <a:t>Findings and Data analysis</a:t>
            </a:r>
            <a:endParaRPr lang="en-US" dirty="0"/>
          </a:p>
        </p:txBody>
      </p:sp>
      <p:sp>
        <p:nvSpPr>
          <p:cNvPr id="3" name="Content Placeholder 2"/>
          <p:cNvSpPr>
            <a:spLocks noGrp="1"/>
          </p:cNvSpPr>
          <p:nvPr>
            <p:ph idx="1"/>
          </p:nvPr>
        </p:nvSpPr>
        <p:spPr>
          <a:xfrm>
            <a:off x="435429" y="2017487"/>
            <a:ext cx="11321142" cy="4462141"/>
          </a:xfrm>
          <a:solidFill>
            <a:srgbClr val="FFC000"/>
          </a:solidFill>
        </p:spPr>
        <p:txBody>
          <a:bodyPr>
            <a:normAutofit/>
          </a:bodyPr>
          <a:lstStyle/>
          <a:p>
            <a:pPr lvl="1">
              <a:buFont typeface="Wingdings" pitchFamily="2" charset="2"/>
              <a:buChar char="§"/>
            </a:pPr>
            <a:r>
              <a:rPr lang="en-US" dirty="0" smtClean="0"/>
              <a:t>The </a:t>
            </a:r>
            <a:r>
              <a:rPr lang="en-US" dirty="0"/>
              <a:t>findings from the research were analyzed from data presented by the Public health care setting officials and this was done by comparing the initial presentation to the results that were found after the 6 months that the study was carried out. </a:t>
            </a:r>
            <a:endParaRPr lang="en-US" dirty="0" smtClean="0"/>
          </a:p>
          <a:p>
            <a:pPr lvl="1">
              <a:buFont typeface="Wingdings" pitchFamily="2" charset="2"/>
              <a:buChar char="§"/>
            </a:pPr>
            <a:r>
              <a:rPr lang="en-US" dirty="0" smtClean="0"/>
              <a:t>The </a:t>
            </a:r>
            <a:r>
              <a:rPr lang="en-US" dirty="0"/>
              <a:t>results showed a difference between 0 to 1.4 </a:t>
            </a:r>
            <a:r>
              <a:rPr lang="en-US" dirty="0" err="1"/>
              <a:t>kgs</a:t>
            </a:r>
            <a:r>
              <a:rPr lang="en-US" dirty="0"/>
              <a:t> with regard to body weight of the people involved in the study. </a:t>
            </a:r>
            <a:endParaRPr lang="en-US" dirty="0" smtClean="0"/>
          </a:p>
          <a:p>
            <a:pPr lvl="1">
              <a:buFont typeface="Wingdings" pitchFamily="2" charset="2"/>
              <a:buChar char="§"/>
            </a:pPr>
            <a:r>
              <a:rPr lang="en-US" dirty="0" smtClean="0"/>
              <a:t>Around </a:t>
            </a:r>
            <a:r>
              <a:rPr lang="en-US" dirty="0"/>
              <a:t>97% of the women that were questioned stated that they had seen a benefit of the intervention as compared to the various other strategies they had </a:t>
            </a:r>
            <a:r>
              <a:rPr lang="en-US" dirty="0" smtClean="0"/>
              <a:t>used. </a:t>
            </a:r>
          </a:p>
          <a:p>
            <a:pPr lvl="1">
              <a:buFont typeface="Wingdings" pitchFamily="2" charset="2"/>
              <a:buChar char="§"/>
            </a:pPr>
            <a:r>
              <a:rPr lang="en-US" dirty="0" smtClean="0"/>
              <a:t>It </a:t>
            </a:r>
            <a:r>
              <a:rPr lang="en-US" dirty="0"/>
              <a:t>is also critical to note the fact that they had seen positive changes with regard to the diet they had incorporated and also the body mass index of these people had improved much to their appeal. </a:t>
            </a:r>
            <a:endParaRPr lang="en-US" dirty="0" smtClean="0"/>
          </a:p>
        </p:txBody>
      </p:sp>
    </p:spTree>
    <p:extLst>
      <p:ext uri="{BB962C8B-B14F-4D97-AF65-F5344CB8AC3E}">
        <p14:creationId xmlns:p14="http://schemas.microsoft.com/office/powerpoint/2010/main" val="829861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Effectiveness of the </a:t>
            </a:r>
            <a:r>
              <a:rPr lang="en-US" dirty="0"/>
              <a:t>intervention </a:t>
            </a:r>
          </a:p>
        </p:txBody>
      </p:sp>
      <p:sp>
        <p:nvSpPr>
          <p:cNvPr id="3" name="Content Placeholder 2"/>
          <p:cNvSpPr>
            <a:spLocks noGrp="1"/>
          </p:cNvSpPr>
          <p:nvPr>
            <p:ph idx="1"/>
          </p:nvPr>
        </p:nvSpPr>
        <p:spPr>
          <a:solidFill>
            <a:srgbClr val="FFC000"/>
          </a:solidFill>
        </p:spPr>
        <p:txBody>
          <a:bodyPr/>
          <a:lstStyle/>
          <a:p>
            <a:r>
              <a:rPr lang="en-US" dirty="0"/>
              <a:t>The intervention was effective and this is owing to the results that came from it. </a:t>
            </a:r>
            <a:endParaRPr lang="en-US" dirty="0" smtClean="0"/>
          </a:p>
          <a:p>
            <a:r>
              <a:rPr lang="en-US" dirty="0" smtClean="0"/>
              <a:t>The </a:t>
            </a:r>
            <a:r>
              <a:rPr lang="en-US" dirty="0"/>
              <a:t>results from the program were the fact that the people involved in the study noted health improvements that they had not experienced earlier. </a:t>
            </a:r>
            <a:endParaRPr lang="en-US" dirty="0" smtClean="0"/>
          </a:p>
          <a:p>
            <a:r>
              <a:rPr lang="en-US" dirty="0" smtClean="0"/>
              <a:t>Incorporation </a:t>
            </a:r>
            <a:r>
              <a:rPr lang="en-US" dirty="0"/>
              <a:t>of this intervention is important. </a:t>
            </a:r>
          </a:p>
          <a:p>
            <a:endParaRPr lang="en-US" dirty="0"/>
          </a:p>
        </p:txBody>
      </p:sp>
    </p:spTree>
    <p:extLst>
      <p:ext uri="{BB962C8B-B14F-4D97-AF65-F5344CB8AC3E}">
        <p14:creationId xmlns:p14="http://schemas.microsoft.com/office/powerpoint/2010/main" val="1347241591"/>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66F1C100-1D2B-4BEA-AD01-C4F230B3B9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571</TotalTime>
  <Words>1118</Words>
  <Application>Microsoft Office PowerPoint</Application>
  <PresentationFormat>Widescreen</PresentationFormat>
  <Paragraphs>68</Paragraphs>
  <Slides>13</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Calibri</vt:lpstr>
      <vt:lpstr>Gill Sans MT</vt:lpstr>
      <vt:lpstr>Wingdings</vt:lpstr>
      <vt:lpstr>Wingdings 2</vt:lpstr>
      <vt:lpstr>Dividend</vt:lpstr>
      <vt:lpstr>Health promotion article review</vt:lpstr>
      <vt:lpstr>What is the title of the study and by who and which journal and what are the metrics of the journal.  </vt:lpstr>
      <vt:lpstr>RATIONALE BEHIND THE STUDY AND THE TARGET AUDIENCE</vt:lpstr>
      <vt:lpstr>aim and objective  </vt:lpstr>
      <vt:lpstr>type of intervention/ model</vt:lpstr>
      <vt:lpstr>conducting the behavioral intervention</vt:lpstr>
      <vt:lpstr>type of evaluation</vt:lpstr>
      <vt:lpstr>Findings and Data analysis</vt:lpstr>
      <vt:lpstr>Effectiveness of the intervention </vt:lpstr>
      <vt:lpstr>the limitations of their study</vt:lpstr>
      <vt:lpstr>additional limitations/ What would you do differently? Is what they did applicable to our local contest? Can we duplicate? If yes, anything needs to be changed for adaptation?  </vt:lpstr>
      <vt:lpstr>reflection and recommendations</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Marketing</dc:title>
  <dc:creator>Ryan Langan</dc:creator>
  <cp:lastModifiedBy>user</cp:lastModifiedBy>
  <cp:revision>169</cp:revision>
  <dcterms:created xsi:type="dcterms:W3CDTF">2020-05-14T23:31:58Z</dcterms:created>
  <dcterms:modified xsi:type="dcterms:W3CDTF">2021-04-05T01:37:09Z</dcterms:modified>
</cp:coreProperties>
</file>